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0" r:id="rId3"/>
    <p:sldId id="267" r:id="rId4"/>
    <p:sldId id="261" r:id="rId5"/>
    <p:sldId id="262" r:id="rId6"/>
    <p:sldId id="268" r:id="rId7"/>
    <p:sldId id="271" r:id="rId8"/>
    <p:sldId id="274" r:id="rId9"/>
    <p:sldId id="276" r:id="rId10"/>
    <p:sldId id="275" r:id="rId11"/>
    <p:sldId id="272" r:id="rId12"/>
    <p:sldId id="264" r:id="rId13"/>
    <p:sldId id="265" r:id="rId14"/>
    <p:sldId id="279" r:id="rId15"/>
    <p:sldId id="281" r:id="rId16"/>
    <p:sldId id="273" r:id="rId17"/>
    <p:sldId id="269" r:id="rId18"/>
    <p:sldId id="270" r:id="rId19"/>
    <p:sldId id="280" r:id="rId20"/>
    <p:sldId id="266" r:id="rId21"/>
    <p:sldId id="282" r:id="rId22"/>
    <p:sldId id="283" r:id="rId23"/>
    <p:sldId id="284" r:id="rId24"/>
  </p:sldIdLst>
  <p:sldSz cx="10058400" cy="7772400"/>
  <p:notesSz cx="10058400" cy="77724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266"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9A3FF06-0791-46C9-B364-D4CBB4A6AAAB}" type="datetimeFigureOut">
              <a:rPr lang="en-US" smtClean="0"/>
              <a:pPr/>
              <a:t>6/20/2020</a:t>
            </a:fld>
            <a:endParaRPr lang="en-US"/>
          </a:p>
        </p:txBody>
      </p:sp>
      <p:sp>
        <p:nvSpPr>
          <p:cNvPr id="4" name="عنصر نائب لصورة الشريحة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37613940-711C-4746-9D10-4958E2328827}" type="slidenum">
              <a:rPr lang="en-US" smtClean="0"/>
              <a:pPr/>
              <a:t>‹#›</a:t>
            </a:fld>
            <a:endParaRPr lang="en-US"/>
          </a:p>
        </p:txBody>
      </p:sp>
    </p:spTree>
    <p:extLst>
      <p:ext uri="{BB962C8B-B14F-4D97-AF65-F5344CB8AC3E}">
        <p14:creationId xmlns:p14="http://schemas.microsoft.com/office/powerpoint/2010/main" xmlns="" val="164396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6/20/2020</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hyperlink" Target="http://histonano.com/books/Junqueira's%20Basic%20Histology%20PDF%20WHOLE%20BOOK/New%20folder%2013/loadBinary_006.gif"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dirty="0">
              <a:latin typeface="Britannic Bold"/>
              <a:cs typeface="Britannic Bold"/>
            </a:endParaRPr>
          </a:p>
        </p:txBody>
      </p:sp>
      <p:sp>
        <p:nvSpPr>
          <p:cNvPr id="10" name="Rectangle 9"/>
          <p:cNvSpPr/>
          <p:nvPr/>
        </p:nvSpPr>
        <p:spPr>
          <a:xfrm>
            <a:off x="152400" y="3657600"/>
            <a:ext cx="9677400" cy="3046988"/>
          </a:xfrm>
          <a:prstGeom prst="rect">
            <a:avLst/>
          </a:prstGeom>
        </p:spPr>
        <p:txBody>
          <a:bodyPr wrap="square">
            <a:spAutoFit/>
          </a:bodyPr>
          <a:lstStyle/>
          <a:p>
            <a:pPr algn="l" fontAlgn="base">
              <a:spcBef>
                <a:spcPct val="0"/>
              </a:spcBef>
              <a:spcAft>
                <a:spcPct val="0"/>
              </a:spcAft>
            </a:pPr>
            <a:r>
              <a:rPr lang="en-GB" sz="2400" b="1" i="1" dirty="0" smtClean="0">
                <a:solidFill>
                  <a:srgbClr val="000000"/>
                </a:solidFill>
                <a:latin typeface="Bradley Hand ITC" pitchFamily="66" charset="0"/>
                <a:cs typeface="+mj-cs"/>
              </a:rPr>
              <a:t>Module staff:</a:t>
            </a:r>
          </a:p>
          <a:p>
            <a:pPr algn="l" fontAlgn="base">
              <a:spcBef>
                <a:spcPct val="0"/>
              </a:spcBef>
              <a:spcAft>
                <a:spcPct val="0"/>
              </a:spcAft>
            </a:pPr>
            <a:r>
              <a:rPr lang="en-GB" sz="2400" b="1" i="1" dirty="0" smtClean="0">
                <a:solidFill>
                  <a:srgbClr val="FF0000"/>
                </a:solidFill>
                <a:latin typeface="Bradley Hand ITC" pitchFamily="66" charset="0"/>
                <a:cs typeface="+mj-cs"/>
              </a:rPr>
              <a:t>Dr </a:t>
            </a:r>
            <a:r>
              <a:rPr lang="en-GB" sz="2400" b="1" i="1" dirty="0" err="1" smtClean="0">
                <a:solidFill>
                  <a:srgbClr val="FF0000"/>
                </a:solidFill>
                <a:latin typeface="Bradley Hand ITC" pitchFamily="66" charset="0"/>
                <a:cs typeface="+mj-cs"/>
              </a:rPr>
              <a:t>Ihsan</a:t>
            </a:r>
            <a:r>
              <a:rPr lang="en-GB" sz="2400" b="1" i="1" dirty="0" smtClean="0">
                <a:solidFill>
                  <a:srgbClr val="FF0000"/>
                </a:solidFill>
                <a:latin typeface="Bradley Hand ITC" pitchFamily="66" charset="0"/>
                <a:cs typeface="+mj-cs"/>
              </a:rPr>
              <a:t> </a:t>
            </a:r>
            <a:r>
              <a:rPr lang="en-GB" sz="2400" b="1" i="1" dirty="0" err="1" smtClean="0">
                <a:solidFill>
                  <a:srgbClr val="FF0000"/>
                </a:solidFill>
                <a:latin typeface="Bradley Hand ITC" pitchFamily="66" charset="0"/>
                <a:cs typeface="+mj-cs"/>
              </a:rPr>
              <a:t>Mardan</a:t>
            </a:r>
            <a:r>
              <a:rPr lang="en-GB" sz="2400" b="1" i="1" dirty="0" smtClean="0">
                <a:solidFill>
                  <a:srgbClr val="FF0000"/>
                </a:solidFill>
                <a:latin typeface="Bradley Hand ITC" pitchFamily="66" charset="0"/>
                <a:cs typeface="+mj-cs"/>
              </a:rPr>
              <a:t> (module leader)                       </a:t>
            </a:r>
          </a:p>
          <a:p>
            <a:pPr fontAlgn="base">
              <a:spcBef>
                <a:spcPct val="0"/>
              </a:spcBef>
              <a:spcAft>
                <a:spcPct val="0"/>
              </a:spcAft>
            </a:pPr>
            <a:r>
              <a:rPr lang="en-GB" sz="2400" b="1" i="1" dirty="0">
                <a:solidFill>
                  <a:srgbClr val="000000"/>
                </a:solidFill>
                <a:latin typeface="Bradley Hand ITC" pitchFamily="66" charset="0"/>
                <a:cs typeface="+mj-cs"/>
              </a:rPr>
              <a:t>D</a:t>
            </a:r>
            <a:r>
              <a:rPr lang="en-GB" sz="2400" b="1" i="1" dirty="0">
                <a:solidFill>
                  <a:srgbClr val="000000"/>
                </a:solidFill>
                <a:latin typeface="Bradley Hand ITC" pitchFamily="66" charset="0"/>
              </a:rPr>
              <a:t>r Jawad </a:t>
            </a:r>
            <a:r>
              <a:rPr lang="en-GB" sz="2400" b="1" i="1" dirty="0" smtClean="0">
                <a:solidFill>
                  <a:srgbClr val="000000"/>
                </a:solidFill>
                <a:latin typeface="Bradley Hand ITC" pitchFamily="66" charset="0"/>
              </a:rPr>
              <a:t>Ramadhan				</a:t>
            </a:r>
            <a:r>
              <a:rPr lang="en-GB" sz="2400" b="1" i="1" dirty="0" smtClean="0">
                <a:solidFill>
                  <a:srgbClr val="000000"/>
                </a:solidFill>
                <a:latin typeface="Bradley Hand ITC" pitchFamily="66" charset="0"/>
                <a:cs typeface="+mj-cs"/>
              </a:rPr>
              <a:t>Dr </a:t>
            </a:r>
            <a:r>
              <a:rPr lang="en-GB" sz="2400" b="1" i="1" dirty="0" err="1" smtClean="0">
                <a:solidFill>
                  <a:srgbClr val="000000"/>
                </a:solidFill>
                <a:latin typeface="Bradley Hand ITC" pitchFamily="66" charset="0"/>
                <a:cs typeface="+mj-cs"/>
              </a:rPr>
              <a:t>Firas</a:t>
            </a:r>
            <a:r>
              <a:rPr lang="en-GB" sz="2400" b="1" i="1" dirty="0" smtClean="0">
                <a:solidFill>
                  <a:srgbClr val="000000"/>
                </a:solidFill>
                <a:latin typeface="Bradley Hand ITC" pitchFamily="66" charset="0"/>
                <a:cs typeface="+mj-cs"/>
              </a:rPr>
              <a:t> Rashid                   	</a:t>
            </a:r>
          </a:p>
          <a:p>
            <a:pPr fontAlgn="base">
              <a:spcBef>
                <a:spcPct val="0"/>
              </a:spcBef>
              <a:spcAft>
                <a:spcPct val="0"/>
              </a:spcAft>
            </a:pPr>
            <a:r>
              <a:rPr lang="en-GB" sz="2400" b="1" i="1" dirty="0" smtClean="0">
                <a:solidFill>
                  <a:srgbClr val="000000"/>
                </a:solidFill>
                <a:latin typeface="Bradley Hand ITC" pitchFamily="66" charset="0"/>
                <a:cs typeface="+mj-cs"/>
              </a:rPr>
              <a:t>Dr Miami </a:t>
            </a:r>
            <a:r>
              <a:rPr lang="en-GB" sz="2400" b="1" i="1" dirty="0" err="1" smtClean="0">
                <a:solidFill>
                  <a:srgbClr val="000000"/>
                </a:solidFill>
                <a:latin typeface="Bradley Hand ITC" pitchFamily="66" charset="0"/>
                <a:cs typeface="+mj-cs"/>
              </a:rPr>
              <a:t>Kadhum</a:t>
            </a:r>
            <a:r>
              <a:rPr lang="en-GB" sz="2400" b="1" i="1" dirty="0" smtClean="0">
                <a:solidFill>
                  <a:srgbClr val="000000"/>
                </a:solidFill>
                <a:latin typeface="Bradley Hand ITC" pitchFamily="66" charset="0"/>
                <a:cs typeface="+mj-cs"/>
              </a:rPr>
              <a:t>                                 	</a:t>
            </a:r>
            <a:r>
              <a:rPr lang="en-GB" sz="2400" b="1" i="1" dirty="0" smtClean="0">
                <a:latin typeface="Bradley Hand ITC" pitchFamily="66" charset="0"/>
              </a:rPr>
              <a:t>Dr Rehab A. </a:t>
            </a:r>
            <a:r>
              <a:rPr lang="en-GB" sz="2400" b="1" i="1" dirty="0" err="1" smtClean="0">
                <a:latin typeface="Bradley Hand ITC" pitchFamily="66" charset="0"/>
              </a:rPr>
              <a:t>Jaafer</a:t>
            </a:r>
            <a:r>
              <a:rPr lang="en-GB" sz="2400" b="1" i="1" dirty="0" smtClean="0">
                <a:latin typeface="Bradley Hand ITC" pitchFamily="66" charset="0"/>
              </a:rPr>
              <a:t>	</a:t>
            </a:r>
          </a:p>
          <a:p>
            <a:pPr fontAlgn="base">
              <a:spcBef>
                <a:spcPct val="0"/>
              </a:spcBef>
              <a:spcAft>
                <a:spcPct val="0"/>
              </a:spcAft>
            </a:pPr>
            <a:r>
              <a:rPr lang="en-GB" sz="2400" b="1" i="1" dirty="0" smtClean="0">
                <a:solidFill>
                  <a:srgbClr val="000000"/>
                </a:solidFill>
                <a:latin typeface="Bradley Hand ITC" pitchFamily="66" charset="0"/>
                <a:cs typeface="+mj-cs"/>
              </a:rPr>
              <a:t>Dr </a:t>
            </a:r>
            <a:r>
              <a:rPr lang="en-GB" sz="2400" b="1" i="1" dirty="0" err="1">
                <a:solidFill>
                  <a:srgbClr val="000000"/>
                </a:solidFill>
                <a:latin typeface="Bradley Hand ITC" pitchFamily="66" charset="0"/>
                <a:cs typeface="+mj-cs"/>
              </a:rPr>
              <a:t>Sadiq</a:t>
            </a:r>
            <a:r>
              <a:rPr lang="en-GB" sz="2400" b="1" i="1" dirty="0">
                <a:solidFill>
                  <a:srgbClr val="000000"/>
                </a:solidFill>
                <a:latin typeface="Bradley Hand ITC" pitchFamily="66" charset="0"/>
                <a:cs typeface="+mj-cs"/>
              </a:rPr>
              <a:t> </a:t>
            </a:r>
            <a:r>
              <a:rPr lang="en-GB" sz="2400" b="1" i="1" dirty="0" err="1" smtClean="0">
                <a:solidFill>
                  <a:srgbClr val="000000"/>
                </a:solidFill>
                <a:latin typeface="Bradley Hand ITC" pitchFamily="66" charset="0"/>
                <a:cs typeface="+mj-cs"/>
              </a:rPr>
              <a:t>Khalaf</a:t>
            </a:r>
            <a:r>
              <a:rPr lang="en-GB" sz="2400" b="1" i="1" dirty="0" smtClean="0">
                <a:solidFill>
                  <a:srgbClr val="000000"/>
                </a:solidFill>
                <a:latin typeface="Bradley Hand ITC" pitchFamily="66" charset="0"/>
                <a:cs typeface="+mj-cs"/>
              </a:rPr>
              <a:t>				</a:t>
            </a:r>
            <a:r>
              <a:rPr lang="en-GB" sz="2400" b="1" i="1" dirty="0" smtClean="0">
                <a:latin typeface="Bradley Hand ITC" pitchFamily="66" charset="0"/>
                <a:cs typeface="+mj-cs"/>
              </a:rPr>
              <a:t>Dr </a:t>
            </a:r>
            <a:r>
              <a:rPr lang="en-GB" sz="2400" b="1" i="1" dirty="0" err="1" smtClean="0">
                <a:latin typeface="Bradley Hand ITC" pitchFamily="66" charset="0"/>
                <a:cs typeface="+mj-cs"/>
              </a:rPr>
              <a:t>Nehaya</a:t>
            </a:r>
            <a:r>
              <a:rPr lang="en-GB" sz="2400" b="1" i="1" dirty="0" smtClean="0">
                <a:latin typeface="Bradley Hand ITC" pitchFamily="66" charset="0"/>
                <a:cs typeface="+mj-cs"/>
              </a:rPr>
              <a:t> </a:t>
            </a:r>
            <a:r>
              <a:rPr lang="en-GB" sz="2400" b="1" i="1" dirty="0" err="1" smtClean="0">
                <a:latin typeface="Bradley Hand ITC" pitchFamily="66" charset="0"/>
                <a:cs typeface="+mj-cs"/>
              </a:rPr>
              <a:t>Alaboody</a:t>
            </a:r>
            <a:r>
              <a:rPr lang="en-GB" sz="2400" b="1" i="1" dirty="0" smtClean="0">
                <a:latin typeface="Bradley Hand ITC" pitchFamily="66" charset="0"/>
                <a:cs typeface="+mj-cs"/>
              </a:rPr>
              <a:t>                            Dr Hussein Katei				</a:t>
            </a:r>
            <a:r>
              <a:rPr lang="en-GB" sz="2400" b="1" i="1" dirty="0" smtClean="0">
                <a:solidFill>
                  <a:srgbClr val="000000"/>
                </a:solidFill>
                <a:latin typeface="Bradley Hand ITC" pitchFamily="66" charset="0"/>
              </a:rPr>
              <a:t>Dr </a:t>
            </a:r>
            <a:r>
              <a:rPr lang="en-GB" sz="2400" b="1" i="1" dirty="0" err="1" smtClean="0">
                <a:solidFill>
                  <a:srgbClr val="000000"/>
                </a:solidFill>
                <a:latin typeface="Bradley Hand ITC" pitchFamily="66" charset="0"/>
              </a:rPr>
              <a:t>Ansam</a:t>
            </a:r>
            <a:r>
              <a:rPr lang="en-GB" sz="2400" b="1" i="1" dirty="0" smtClean="0">
                <a:solidFill>
                  <a:srgbClr val="000000"/>
                </a:solidFill>
                <a:latin typeface="Bradley Hand ITC" pitchFamily="66" charset="0"/>
              </a:rPr>
              <a:t> </a:t>
            </a:r>
            <a:r>
              <a:rPr lang="en-GB" sz="2400" b="1" i="1" dirty="0" err="1" smtClean="0">
                <a:solidFill>
                  <a:srgbClr val="000000"/>
                </a:solidFill>
                <a:latin typeface="Bradley Hand ITC" pitchFamily="66" charset="0"/>
              </a:rPr>
              <a:t>Munadhel</a:t>
            </a:r>
            <a:r>
              <a:rPr lang="en-GB" sz="2400" b="1" i="1" dirty="0" smtClean="0">
                <a:solidFill>
                  <a:srgbClr val="000000"/>
                </a:solidFill>
                <a:latin typeface="Bradley Hand ITC" pitchFamily="66" charset="0"/>
              </a:rPr>
              <a:t>	</a:t>
            </a:r>
            <a:endParaRPr lang="en-GB" sz="2400" b="1" i="1" dirty="0">
              <a:solidFill>
                <a:srgbClr val="000000"/>
              </a:solidFill>
              <a:latin typeface="Bradley Hand ITC" pitchFamily="66" charset="0"/>
            </a:endParaRPr>
          </a:p>
          <a:p>
            <a:pPr fontAlgn="base">
              <a:spcBef>
                <a:spcPct val="0"/>
              </a:spcBef>
              <a:spcAft>
                <a:spcPct val="0"/>
              </a:spcAft>
            </a:pPr>
            <a:r>
              <a:rPr lang="en-GB" sz="2400" b="1" i="1" dirty="0" smtClean="0">
                <a:solidFill>
                  <a:srgbClr val="000000"/>
                </a:solidFill>
                <a:latin typeface="Bradley Hand ITC" pitchFamily="66" charset="0"/>
                <a:cs typeface="+mj-cs"/>
              </a:rPr>
              <a:t>Dr </a:t>
            </a:r>
            <a:r>
              <a:rPr lang="en-GB" sz="2400" b="1" i="1" dirty="0" err="1" smtClean="0">
                <a:solidFill>
                  <a:srgbClr val="000000"/>
                </a:solidFill>
                <a:latin typeface="Bradley Hand ITC" pitchFamily="66" charset="0"/>
                <a:cs typeface="+mj-cs"/>
              </a:rPr>
              <a:t>Hadeel</a:t>
            </a:r>
            <a:r>
              <a:rPr lang="en-GB" sz="2400" b="1" i="1" dirty="0" smtClean="0">
                <a:solidFill>
                  <a:srgbClr val="000000"/>
                </a:solidFill>
                <a:latin typeface="Bradley Hand ITC" pitchFamily="66" charset="0"/>
                <a:cs typeface="+mj-cs"/>
              </a:rPr>
              <a:t> Salman</a:t>
            </a:r>
          </a:p>
          <a:p>
            <a:pPr algn="l" fontAlgn="base">
              <a:spcBef>
                <a:spcPct val="0"/>
              </a:spcBef>
              <a:spcAft>
                <a:spcPct val="0"/>
              </a:spcAft>
            </a:pPr>
            <a:endParaRPr lang="en-US" sz="2400" i="1" dirty="0">
              <a:solidFill>
                <a:srgbClr val="000000"/>
              </a:solidFill>
              <a:cs typeface="+mj-cs"/>
            </a:endParaRPr>
          </a:p>
        </p:txBody>
      </p:sp>
      <p:sp>
        <p:nvSpPr>
          <p:cNvPr id="11" name="Rectangle 10"/>
          <p:cNvSpPr/>
          <p:nvPr/>
        </p:nvSpPr>
        <p:spPr>
          <a:xfrm>
            <a:off x="934819" y="1736935"/>
            <a:ext cx="8411464" cy="1938992"/>
          </a:xfrm>
          <a:prstGeom prst="rect">
            <a:avLst/>
          </a:prstGeom>
        </p:spPr>
        <p:txBody>
          <a:bodyPr wrap="square">
            <a:spAutoFit/>
          </a:bodyPr>
          <a:lstStyle/>
          <a:p>
            <a:pPr lvl="0" algn="ctr" fontAlgn="base">
              <a:spcBef>
                <a:spcPct val="0"/>
              </a:spcBef>
              <a:spcAft>
                <a:spcPct val="0"/>
              </a:spcAft>
              <a:defRPr/>
            </a:pPr>
            <a:r>
              <a:rPr lang="en-US" sz="2800" b="1" dirty="0" smtClean="0"/>
              <a:t>Integrative Module</a:t>
            </a:r>
            <a:endParaRPr lang="en-US" sz="2800" b="1" kern="0" dirty="0" smtClean="0">
              <a:solidFill>
                <a:srgbClr val="000000"/>
              </a:solidFill>
            </a:endParaRPr>
          </a:p>
          <a:p>
            <a:pPr lvl="0" fontAlgn="base">
              <a:spcBef>
                <a:spcPct val="0"/>
              </a:spcBef>
              <a:spcAft>
                <a:spcPct val="0"/>
              </a:spcAft>
              <a:defRPr/>
            </a:pPr>
            <a:endParaRPr lang="en-US" sz="2400" b="1" kern="0" dirty="0">
              <a:solidFill>
                <a:srgbClr val="000000"/>
              </a:solidFill>
            </a:endParaRPr>
          </a:p>
          <a:p>
            <a:pPr lvl="0" fontAlgn="base">
              <a:spcBef>
                <a:spcPct val="0"/>
              </a:spcBef>
              <a:spcAft>
                <a:spcPct val="0"/>
              </a:spcAft>
              <a:defRPr/>
            </a:pPr>
            <a:r>
              <a:rPr lang="en-US" sz="2000" b="1" kern="0" dirty="0" smtClean="0">
                <a:solidFill>
                  <a:srgbClr val="000000"/>
                </a:solidFill>
              </a:rPr>
              <a:t>Session</a:t>
            </a:r>
            <a:r>
              <a:rPr lang="en-US" sz="2000" b="1" kern="0" dirty="0">
                <a:solidFill>
                  <a:srgbClr val="000000"/>
                </a:solidFill>
              </a:rPr>
              <a:t>: </a:t>
            </a:r>
            <a:r>
              <a:rPr lang="en-US" sz="2000" b="1" kern="0" dirty="0" smtClean="0">
                <a:solidFill>
                  <a:srgbClr val="000000"/>
                </a:solidFill>
              </a:rPr>
              <a:t>7     Lecture 2  </a:t>
            </a:r>
            <a:endParaRPr lang="en-US" sz="2000" b="1" kern="0" dirty="0">
              <a:solidFill>
                <a:srgbClr val="000000"/>
              </a:solidFill>
            </a:endParaRPr>
          </a:p>
          <a:p>
            <a:pPr lvl="0" fontAlgn="base">
              <a:spcBef>
                <a:spcPct val="0"/>
              </a:spcBef>
              <a:spcAft>
                <a:spcPct val="0"/>
              </a:spcAft>
              <a:defRPr/>
            </a:pPr>
            <a:r>
              <a:rPr lang="en-US" sz="2000" b="1" kern="0" dirty="0" smtClean="0">
                <a:solidFill>
                  <a:srgbClr val="000000"/>
                </a:solidFill>
              </a:rPr>
              <a:t>Date:24/6/2020</a:t>
            </a:r>
            <a:endParaRPr lang="en-US" sz="2000" b="1" kern="0" dirty="0">
              <a:solidFill>
                <a:srgbClr val="000000"/>
              </a:solidFill>
            </a:endParaRPr>
          </a:p>
          <a:p>
            <a:pPr lvl="0" algn="ctr" fontAlgn="base">
              <a:spcBef>
                <a:spcPct val="0"/>
              </a:spcBef>
              <a:spcAft>
                <a:spcPct val="0"/>
              </a:spcAft>
              <a:defRPr/>
            </a:pPr>
            <a:r>
              <a:rPr lang="en-US" sz="2800" b="1" i="1" dirty="0" smtClean="0"/>
              <a:t>The Bone Marrow and Bone Marrow </a:t>
            </a:r>
            <a:r>
              <a:rPr lang="en-GB" sz="2800" b="1" i="1" dirty="0" smtClean="0"/>
              <a:t>Failure</a:t>
            </a:r>
            <a:endParaRPr kumimoji="0" lang="en-GB" sz="2800" b="1" i="0" u="none" strike="noStrike" kern="0" cap="none" spc="0" normalizeH="0" baseline="0" dirty="0">
              <a:ln>
                <a:noFill/>
              </a:ln>
              <a:solidFill>
                <a:srgbClr val="000000"/>
              </a:solidFill>
              <a:effectLst/>
              <a:uLnTx/>
              <a:uFillTx/>
            </a:endParaRPr>
          </a:p>
        </p:txBody>
      </p:sp>
      <p:sp>
        <p:nvSpPr>
          <p:cNvPr id="12" name="Rectangle 11"/>
          <p:cNvSpPr/>
          <p:nvPr/>
        </p:nvSpPr>
        <p:spPr>
          <a:xfrm>
            <a:off x="1556574" y="782828"/>
            <a:ext cx="7380923"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rPr>
              <a:t>Academic year 2019-2020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smtClean="0">
                <a:solidFill>
                  <a:srgbClr val="000000"/>
                </a:solidFill>
              </a:rPr>
              <a:t>3</a:t>
            </a:r>
            <a:r>
              <a:rPr lang="en-US" sz="2800" b="1" kern="0" baseline="30000" dirty="0" smtClean="0">
                <a:solidFill>
                  <a:srgbClr val="000000"/>
                </a:solidFill>
              </a:rPr>
              <a:t>rd</a:t>
            </a:r>
            <a:r>
              <a:rPr lang="en-US" sz="2800" b="1" kern="0" dirty="0" smtClean="0">
                <a:solidFill>
                  <a:srgbClr val="000000"/>
                </a:solidFill>
              </a:rPr>
              <a:t> year S 5/6</a:t>
            </a:r>
            <a:endParaRPr kumimoji="0" lang="en-US" sz="2800" b="1" i="0" u="none" strike="noStrike" kern="0" cap="none" spc="0" normalizeH="0" baseline="0" noProof="0" dirty="0" smtClean="0">
              <a:ln>
                <a:noFill/>
              </a:ln>
              <a:solidFill>
                <a:srgbClr val="000000"/>
              </a:solidFill>
              <a:effectLst/>
              <a:uLnTx/>
              <a:uFillTx/>
            </a:endParaRP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5922" y="6592753"/>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1115" y="7146505"/>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مربع نص 12"/>
          <p:cNvSpPr txBox="1"/>
          <p:nvPr/>
        </p:nvSpPr>
        <p:spPr>
          <a:xfrm>
            <a:off x="838200" y="7162800"/>
            <a:ext cx="5795534" cy="369332"/>
          </a:xfrm>
          <a:prstGeom prst="rect">
            <a:avLst/>
          </a:prstGeom>
          <a:noFill/>
        </p:spPr>
        <p:txBody>
          <a:bodyPr wrap="square" rtlCol="0">
            <a:spAutoFit/>
          </a:bodyPr>
          <a:lstStyle/>
          <a:p>
            <a:r>
              <a:rPr lang="en-US" b="1" dirty="0" smtClean="0"/>
              <a:t>You can contact us on the telegram </a:t>
            </a:r>
            <a:endParaRPr lang="en-US" b="1" dirty="0"/>
          </a:p>
        </p:txBody>
      </p:sp>
      <p:pic>
        <p:nvPicPr>
          <p:cNvPr id="1026" name="Picture 2" descr="C:\Users\anwar5mil\Desktop\IMG-20200509-WA000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01125" y="6708195"/>
            <a:ext cx="1057275" cy="10642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9383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Myelocyte Vs Promyelocyte - - Yahoo Image Search Results (With ..."/>
          <p:cNvPicPr>
            <a:picLocks noChangeAspect="1" noChangeArrowheads="1"/>
          </p:cNvPicPr>
          <p:nvPr/>
        </p:nvPicPr>
        <p:blipFill>
          <a:blip r:embed="rId4" cstate="print"/>
          <a:srcRect/>
          <a:stretch>
            <a:fillRect/>
          </a:stretch>
        </p:blipFill>
        <p:spPr bwMode="auto">
          <a:xfrm>
            <a:off x="2895600" y="762000"/>
            <a:ext cx="4314825" cy="3190876"/>
          </a:xfrm>
          <a:prstGeom prst="rect">
            <a:avLst/>
          </a:prstGeom>
          <a:noFill/>
        </p:spPr>
      </p:pic>
      <p:pic>
        <p:nvPicPr>
          <p:cNvPr id="4102" name="Picture 6" descr="2 Morphological characteristics during neutrophil granulocytic ..."/>
          <p:cNvPicPr>
            <a:picLocks noChangeAspect="1" noChangeArrowheads="1"/>
          </p:cNvPicPr>
          <p:nvPr/>
        </p:nvPicPr>
        <p:blipFill>
          <a:blip r:embed="rId5" cstate="print"/>
          <a:srcRect/>
          <a:stretch>
            <a:fillRect/>
          </a:stretch>
        </p:blipFill>
        <p:spPr bwMode="auto">
          <a:xfrm>
            <a:off x="1828800" y="4057649"/>
            <a:ext cx="6257925" cy="3714751"/>
          </a:xfrm>
          <a:prstGeom prst="rect">
            <a:avLst/>
          </a:prstGeom>
          <a:noFill/>
        </p:spPr>
      </p:pic>
      <p:sp>
        <p:nvSpPr>
          <p:cNvPr id="14" name="TextBox 13"/>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4" cstate="print"/>
          <a:srcRect/>
          <a:stretch>
            <a:fillRect/>
          </a:stretch>
        </p:blipFill>
        <p:spPr bwMode="auto">
          <a:xfrm>
            <a:off x="4714875" y="609600"/>
            <a:ext cx="5343525" cy="5172075"/>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6629400" y="5334000"/>
            <a:ext cx="2714625" cy="2438400"/>
          </a:xfrm>
          <a:prstGeom prst="rect">
            <a:avLst/>
          </a:prstGeom>
          <a:noFill/>
          <a:ln w="9525">
            <a:noFill/>
            <a:miter lim="800000"/>
            <a:headEnd/>
            <a:tailEnd/>
          </a:ln>
        </p:spPr>
      </p:pic>
      <p:sp>
        <p:nvSpPr>
          <p:cNvPr id="13" name="Rectangle 12"/>
          <p:cNvSpPr/>
          <p:nvPr/>
        </p:nvSpPr>
        <p:spPr>
          <a:xfrm>
            <a:off x="304800" y="838200"/>
            <a:ext cx="4267200" cy="5262979"/>
          </a:xfrm>
          <a:prstGeom prst="rect">
            <a:avLst/>
          </a:prstGeom>
        </p:spPr>
        <p:txBody>
          <a:bodyPr wrap="square">
            <a:spAutoFit/>
          </a:bodyPr>
          <a:lstStyle/>
          <a:p>
            <a:r>
              <a:rPr lang="en-GB" sz="2800" dirty="0" smtClean="0"/>
              <a:t>•</a:t>
            </a:r>
            <a:r>
              <a:rPr lang="en-GB" sz="2800" dirty="0" err="1" smtClean="0"/>
              <a:t>Megakaryocytes</a:t>
            </a:r>
            <a:r>
              <a:rPr lang="en-GB" sz="2800" dirty="0" smtClean="0"/>
              <a:t> produce platelets</a:t>
            </a:r>
          </a:p>
          <a:p>
            <a:endParaRPr lang="en-GB" sz="2800" dirty="0" smtClean="0"/>
          </a:p>
          <a:p>
            <a:r>
              <a:rPr lang="en-GB" sz="2800" dirty="0" smtClean="0"/>
              <a:t>•Cells increase in size and replicates its DNA</a:t>
            </a:r>
          </a:p>
          <a:p>
            <a:endParaRPr lang="en-GB" sz="2800" dirty="0" smtClean="0"/>
          </a:p>
          <a:p>
            <a:r>
              <a:rPr lang="en-GB" sz="2800" dirty="0" smtClean="0"/>
              <a:t>•Platelets ‘bud’ from the cytoplasm</a:t>
            </a:r>
          </a:p>
          <a:p>
            <a:endParaRPr lang="en-GB" sz="2800" dirty="0" smtClean="0"/>
          </a:p>
          <a:p>
            <a:r>
              <a:rPr lang="en-GB" sz="2800" dirty="0" smtClean="0"/>
              <a:t>•Platelet production is controlled by</a:t>
            </a:r>
          </a:p>
          <a:p>
            <a:r>
              <a:rPr lang="en-GB" sz="2800" dirty="0" err="1" smtClean="0"/>
              <a:t>thrombopoietin</a:t>
            </a:r>
            <a:r>
              <a:rPr lang="en-GB" sz="2800" dirty="0" smtClean="0"/>
              <a:t> (TPO)</a:t>
            </a:r>
            <a:endParaRPr lang="en-GB" sz="2800" dirty="0"/>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Doctor\Desktop\unnamed.jpg"/>
          <p:cNvPicPr>
            <a:picLocks noChangeAspect="1" noChangeArrowheads="1"/>
          </p:cNvPicPr>
          <p:nvPr/>
        </p:nvPicPr>
        <p:blipFill>
          <a:blip r:embed="rId4" cstate="print"/>
          <a:srcRect/>
          <a:stretch>
            <a:fillRect/>
          </a:stretch>
        </p:blipFill>
        <p:spPr bwMode="auto">
          <a:xfrm>
            <a:off x="152400" y="685800"/>
            <a:ext cx="9753600" cy="6477000"/>
          </a:xfrm>
          <a:prstGeom prst="rect">
            <a:avLst/>
          </a:prstGeom>
          <a:noFill/>
        </p:spPr>
      </p:pic>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C:\Users\Doctor\Desktop\unnamed (1).jpg"/>
          <p:cNvPicPr>
            <a:picLocks noChangeAspect="1" noChangeArrowheads="1"/>
          </p:cNvPicPr>
          <p:nvPr/>
        </p:nvPicPr>
        <p:blipFill>
          <a:blip r:embed="rId4" cstate="print"/>
          <a:srcRect/>
          <a:stretch>
            <a:fillRect/>
          </a:stretch>
        </p:blipFill>
        <p:spPr bwMode="auto">
          <a:xfrm>
            <a:off x="152400" y="609600"/>
            <a:ext cx="9753600" cy="6553199"/>
          </a:xfrm>
          <a:prstGeom prst="rect">
            <a:avLst/>
          </a:prstGeom>
          <a:noFill/>
        </p:spPr>
      </p:pic>
      <p:sp>
        <p:nvSpPr>
          <p:cNvPr id="13" name="TextBox 12"/>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152400" y="838200"/>
            <a:ext cx="9601200" cy="2308324"/>
          </a:xfrm>
          <a:prstGeom prst="rect">
            <a:avLst/>
          </a:prstGeom>
        </p:spPr>
        <p:txBody>
          <a:bodyPr wrap="square">
            <a:spAutoFit/>
          </a:bodyPr>
          <a:lstStyle/>
          <a:p>
            <a:pPr algn="just"/>
            <a:r>
              <a:rPr lang="en-US" sz="3200" b="1" dirty="0" smtClean="0"/>
              <a:t>The spleen </a:t>
            </a:r>
          </a:p>
          <a:p>
            <a:pPr algn="just"/>
            <a:r>
              <a:rPr lang="en-US" sz="2800" dirty="0" smtClean="0"/>
              <a:t>The spleen lies under the left costal margin, has a normal weight of 150–250 g and a length of between 5 and 13 cm. It is normally not palpable but becomes palpable when the size is increased to over 14 cm.</a:t>
            </a:r>
            <a:endParaRPr lang="en-GB" sz="2800" dirty="0"/>
          </a:p>
        </p:txBody>
      </p:sp>
      <p:pic>
        <p:nvPicPr>
          <p:cNvPr id="29698" name="Picture 2" descr="C:\Users\Doctor\Desktop\Splen.jpg"/>
          <p:cNvPicPr>
            <a:picLocks noChangeAspect="1" noChangeArrowheads="1"/>
          </p:cNvPicPr>
          <p:nvPr/>
        </p:nvPicPr>
        <p:blipFill>
          <a:blip r:embed="rId4" cstate="print"/>
          <a:srcRect/>
          <a:stretch>
            <a:fillRect/>
          </a:stretch>
        </p:blipFill>
        <p:spPr bwMode="auto">
          <a:xfrm>
            <a:off x="4953000" y="3781425"/>
            <a:ext cx="5105400" cy="3990975"/>
          </a:xfrm>
          <a:prstGeom prst="rect">
            <a:avLst/>
          </a:prstGeom>
          <a:noFill/>
        </p:spPr>
      </p:pic>
      <p:pic>
        <p:nvPicPr>
          <p:cNvPr id="29700" name="Picture 4" descr="Laparoscopic Splenectomy Surgery, मेडिकल सर्जरी ..."/>
          <p:cNvPicPr>
            <a:picLocks noChangeAspect="1" noChangeArrowheads="1"/>
          </p:cNvPicPr>
          <p:nvPr/>
        </p:nvPicPr>
        <p:blipFill>
          <a:blip r:embed="rId5" cstate="print"/>
          <a:srcRect/>
          <a:stretch>
            <a:fillRect/>
          </a:stretch>
        </p:blipFill>
        <p:spPr bwMode="auto">
          <a:xfrm>
            <a:off x="0" y="3810000"/>
            <a:ext cx="4953000" cy="3962400"/>
          </a:xfrm>
          <a:prstGeom prst="rect">
            <a:avLst/>
          </a:prstGeom>
          <a:noFill/>
        </p:spPr>
      </p:pic>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46166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304800" y="838200"/>
            <a:ext cx="9144000" cy="5324535"/>
          </a:xfrm>
          <a:prstGeom prst="rect">
            <a:avLst/>
          </a:prstGeom>
        </p:spPr>
        <p:txBody>
          <a:bodyPr wrap="square">
            <a:spAutoFit/>
          </a:bodyPr>
          <a:lstStyle/>
          <a:p>
            <a:pPr algn="just"/>
            <a:r>
              <a:rPr lang="en-GB" sz="3200" b="1" dirty="0" smtClean="0"/>
              <a:t>Function of spleen  </a:t>
            </a:r>
          </a:p>
          <a:p>
            <a:pPr indent="457200" algn="just">
              <a:buFont typeface="Arial" pitchFamily="34" charset="0"/>
              <a:buChar char="•"/>
            </a:pPr>
            <a:r>
              <a:rPr lang="en-GB" sz="2800" dirty="0" smtClean="0"/>
              <a:t>Sequestration and </a:t>
            </a:r>
            <a:r>
              <a:rPr lang="en-GB" sz="2800" dirty="0" err="1" smtClean="0"/>
              <a:t>phagocytosis</a:t>
            </a:r>
            <a:r>
              <a:rPr lang="en-GB" sz="2800" dirty="0" smtClean="0"/>
              <a:t> of </a:t>
            </a:r>
            <a:r>
              <a:rPr lang="en-US" sz="2800" dirty="0" smtClean="0"/>
              <a:t>old/abnormal red cells, removed by </a:t>
            </a:r>
            <a:r>
              <a:rPr lang="en-GB" sz="2800" dirty="0" smtClean="0"/>
              <a:t>macrophages</a:t>
            </a:r>
          </a:p>
          <a:p>
            <a:pPr indent="457200" algn="just">
              <a:buFont typeface="Arial" pitchFamily="34" charset="0"/>
              <a:buChar char="•"/>
            </a:pPr>
            <a:endParaRPr lang="en-GB" sz="2800" dirty="0" smtClean="0"/>
          </a:p>
          <a:p>
            <a:pPr indent="457200" algn="just">
              <a:buFont typeface="Arial" pitchFamily="34" charset="0"/>
              <a:buChar char="•"/>
            </a:pPr>
            <a:r>
              <a:rPr lang="en-US" sz="2800" dirty="0" smtClean="0"/>
              <a:t>Immunological function – 25% of T cells and15% of B cells are present in the spleen</a:t>
            </a:r>
          </a:p>
          <a:p>
            <a:pPr indent="457200" algn="just">
              <a:buFont typeface="Arial" pitchFamily="34" charset="0"/>
              <a:buChar char="•"/>
            </a:pPr>
            <a:endParaRPr lang="en-GB" sz="2800" dirty="0" smtClean="0"/>
          </a:p>
          <a:p>
            <a:pPr indent="457200" algn="just">
              <a:buFont typeface="Arial" pitchFamily="34" charset="0"/>
              <a:buChar char="•"/>
            </a:pPr>
            <a:r>
              <a:rPr lang="en-US" sz="2800" dirty="0" smtClean="0"/>
              <a:t>Blood pooling – platelets and red cells can be </a:t>
            </a:r>
            <a:r>
              <a:rPr lang="en-GB" sz="2800" dirty="0" smtClean="0"/>
              <a:t>rapidly  mobilised during bleeding</a:t>
            </a:r>
          </a:p>
          <a:p>
            <a:pPr indent="457200" algn="just">
              <a:buFont typeface="Arial" pitchFamily="34" charset="0"/>
              <a:buChar char="•"/>
            </a:pPr>
            <a:endParaRPr lang="en-GB" sz="2800" dirty="0" smtClean="0"/>
          </a:p>
          <a:p>
            <a:pPr indent="457200" algn="just">
              <a:buFont typeface="Arial" pitchFamily="34" charset="0"/>
              <a:buChar char="•"/>
            </a:pPr>
            <a:r>
              <a:rPr lang="en-GB" sz="2800" dirty="0" smtClean="0"/>
              <a:t>Extramedullary </a:t>
            </a:r>
            <a:r>
              <a:rPr lang="en-GB" sz="2800" dirty="0" err="1" smtClean="0"/>
              <a:t>haemopoiesis</a:t>
            </a:r>
            <a:r>
              <a:rPr lang="en-GB" sz="2800" dirty="0" smtClean="0"/>
              <a:t> – </a:t>
            </a:r>
            <a:r>
              <a:rPr lang="en-GB" sz="2800" dirty="0" err="1" smtClean="0"/>
              <a:t>pluripotential</a:t>
            </a:r>
            <a:r>
              <a:rPr lang="en-GB" sz="2800" dirty="0" smtClean="0"/>
              <a:t> stem cells proliferate during haematological stress</a:t>
            </a: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4" cstate="print"/>
          <a:srcRect/>
          <a:stretch>
            <a:fillRect/>
          </a:stretch>
        </p:blipFill>
        <p:spPr bwMode="auto">
          <a:xfrm>
            <a:off x="0" y="609600"/>
            <a:ext cx="10058400" cy="6553200"/>
          </a:xfrm>
          <a:prstGeom prst="rect">
            <a:avLst/>
          </a:prstGeom>
          <a:noFill/>
          <a:ln w="9525">
            <a:noFill/>
            <a:miter lim="800000"/>
            <a:headEnd/>
            <a:tailEnd/>
          </a:ln>
        </p:spPr>
      </p:pic>
      <p:sp>
        <p:nvSpPr>
          <p:cNvPr id="13" name="TextBox 12"/>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2</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Normal and abnormal platelet count | eClinpath"/>
          <p:cNvPicPr>
            <a:picLocks noChangeAspect="1" noChangeArrowheads="1"/>
          </p:cNvPicPr>
          <p:nvPr/>
        </p:nvPicPr>
        <p:blipFill>
          <a:blip r:embed="rId4" cstate="print"/>
          <a:srcRect/>
          <a:stretch>
            <a:fillRect/>
          </a:stretch>
        </p:blipFill>
        <p:spPr bwMode="auto">
          <a:xfrm>
            <a:off x="228600" y="1524000"/>
            <a:ext cx="3581400" cy="5486400"/>
          </a:xfrm>
          <a:prstGeom prst="rect">
            <a:avLst/>
          </a:prstGeom>
          <a:noFill/>
        </p:spPr>
      </p:pic>
      <p:sp>
        <p:nvSpPr>
          <p:cNvPr id="14" name="TextBox 13"/>
          <p:cNvSpPr txBox="1"/>
          <p:nvPr/>
        </p:nvSpPr>
        <p:spPr>
          <a:xfrm>
            <a:off x="228600" y="762000"/>
            <a:ext cx="6172200" cy="523220"/>
          </a:xfrm>
          <a:prstGeom prst="rect">
            <a:avLst/>
          </a:prstGeom>
          <a:noFill/>
        </p:spPr>
        <p:txBody>
          <a:bodyPr wrap="square" rtlCol="0">
            <a:spAutoFit/>
          </a:bodyPr>
          <a:lstStyle/>
          <a:p>
            <a:r>
              <a:rPr lang="en-GB" sz="2800" dirty="0" smtClean="0"/>
              <a:t>Thrombocytopenia</a:t>
            </a:r>
            <a:endParaRPr lang="en-GB" sz="2800" dirty="0"/>
          </a:p>
        </p:txBody>
      </p:sp>
      <p:pic>
        <p:nvPicPr>
          <p:cNvPr id="9219" name="Picture 3" descr="C:\Users\Doctor\Desktop\Thrombocytopenia.jpg"/>
          <p:cNvPicPr>
            <a:picLocks noChangeAspect="1" noChangeArrowheads="1"/>
          </p:cNvPicPr>
          <p:nvPr/>
        </p:nvPicPr>
        <p:blipFill>
          <a:blip r:embed="rId5" cstate="print"/>
          <a:srcRect/>
          <a:stretch>
            <a:fillRect/>
          </a:stretch>
        </p:blipFill>
        <p:spPr bwMode="auto">
          <a:xfrm>
            <a:off x="4343400" y="609600"/>
            <a:ext cx="5715000" cy="7162800"/>
          </a:xfrm>
          <a:prstGeom prst="rect">
            <a:avLst/>
          </a:prstGeom>
          <a:noFill/>
        </p:spPr>
      </p:pic>
      <p:sp>
        <p:nvSpPr>
          <p:cNvPr id="15" name="TextBox 14"/>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2</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0" y="685800"/>
            <a:ext cx="5562600" cy="3108543"/>
          </a:xfrm>
          <a:prstGeom prst="rect">
            <a:avLst/>
          </a:prstGeom>
        </p:spPr>
        <p:txBody>
          <a:bodyPr wrap="square">
            <a:spAutoFit/>
          </a:bodyPr>
          <a:lstStyle/>
          <a:p>
            <a:r>
              <a:rPr lang="en-GB" sz="2800" b="1" dirty="0" smtClean="0"/>
              <a:t>Consequences of thrombocytopenia</a:t>
            </a:r>
          </a:p>
          <a:p>
            <a:endParaRPr lang="en-GB" sz="2800" dirty="0" smtClean="0"/>
          </a:p>
          <a:p>
            <a:r>
              <a:rPr lang="en-GB" sz="2800" dirty="0" smtClean="0"/>
              <a:t>Easy bruising</a:t>
            </a:r>
          </a:p>
          <a:p>
            <a:r>
              <a:rPr lang="en-GB" sz="2800" dirty="0" err="1" smtClean="0"/>
              <a:t>Petechiae</a:t>
            </a:r>
            <a:r>
              <a:rPr lang="en-GB" sz="2800" dirty="0" smtClean="0"/>
              <a:t>, </a:t>
            </a:r>
            <a:r>
              <a:rPr lang="en-GB" sz="2800" dirty="0" err="1" smtClean="0"/>
              <a:t>purpura</a:t>
            </a:r>
            <a:endParaRPr lang="en-GB" sz="2800" dirty="0" smtClean="0"/>
          </a:p>
          <a:p>
            <a:r>
              <a:rPr lang="en-GB" sz="2800" dirty="0" smtClean="0"/>
              <a:t>Mucosal bleeding</a:t>
            </a:r>
          </a:p>
          <a:p>
            <a:r>
              <a:rPr lang="en-GB" sz="2800" dirty="0" smtClean="0"/>
              <a:t>Severe bleeding after trauma</a:t>
            </a:r>
          </a:p>
          <a:p>
            <a:r>
              <a:rPr lang="en-GB" sz="2800" dirty="0" smtClean="0"/>
              <a:t>Intracranial haemorrhage</a:t>
            </a:r>
            <a:endParaRPr lang="en-GB" sz="2800" dirty="0"/>
          </a:p>
        </p:txBody>
      </p:sp>
      <p:pic>
        <p:nvPicPr>
          <p:cNvPr id="14" name="Picture 4" descr="Thrombocytopenia | Ask Hematologist | Understand Hematology"/>
          <p:cNvPicPr>
            <a:picLocks noChangeAspect="1" noChangeArrowheads="1"/>
          </p:cNvPicPr>
          <p:nvPr/>
        </p:nvPicPr>
        <p:blipFill>
          <a:blip r:embed="rId4" cstate="print"/>
          <a:srcRect/>
          <a:stretch>
            <a:fillRect/>
          </a:stretch>
        </p:blipFill>
        <p:spPr bwMode="auto">
          <a:xfrm>
            <a:off x="4114800" y="3733800"/>
            <a:ext cx="5943600" cy="4038600"/>
          </a:xfrm>
          <a:prstGeom prst="rect">
            <a:avLst/>
          </a:prstGeom>
          <a:noFill/>
        </p:spPr>
      </p:pic>
      <p:pic>
        <p:nvPicPr>
          <p:cNvPr id="8193" name="Picture 1"/>
          <p:cNvPicPr>
            <a:picLocks noChangeAspect="1" noChangeArrowheads="1"/>
          </p:cNvPicPr>
          <p:nvPr/>
        </p:nvPicPr>
        <p:blipFill>
          <a:blip r:embed="rId5" cstate="print"/>
          <a:srcRect/>
          <a:stretch>
            <a:fillRect/>
          </a:stretch>
        </p:blipFill>
        <p:spPr bwMode="auto">
          <a:xfrm>
            <a:off x="0" y="5105400"/>
            <a:ext cx="4114800" cy="2667000"/>
          </a:xfrm>
          <a:prstGeom prst="rect">
            <a:avLst/>
          </a:prstGeom>
          <a:noFill/>
          <a:ln w="9525">
            <a:noFill/>
            <a:miter lim="800000"/>
            <a:headEnd/>
            <a:tailEnd/>
          </a:ln>
        </p:spPr>
      </p:pic>
      <p:pic>
        <p:nvPicPr>
          <p:cNvPr id="15" name="Picture 7" descr="Epistaxis or Nose bleeding"/>
          <p:cNvPicPr>
            <a:picLocks noChangeAspect="1" noChangeArrowheads="1"/>
          </p:cNvPicPr>
          <p:nvPr/>
        </p:nvPicPr>
        <p:blipFill>
          <a:blip r:embed="rId6" cstate="print"/>
          <a:srcRect/>
          <a:stretch>
            <a:fillRect/>
          </a:stretch>
        </p:blipFill>
        <p:spPr bwMode="auto">
          <a:xfrm>
            <a:off x="5486400" y="609600"/>
            <a:ext cx="4572000" cy="3124200"/>
          </a:xfrm>
          <a:prstGeom prst="rect">
            <a:avLst/>
          </a:prstGeom>
          <a:noFill/>
        </p:spPr>
      </p:pic>
      <p:sp>
        <p:nvSpPr>
          <p:cNvPr id="16" name="TextBox 15"/>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2</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152400" y="838200"/>
            <a:ext cx="4800600" cy="4893647"/>
          </a:xfrm>
          <a:prstGeom prst="rect">
            <a:avLst/>
          </a:prstGeom>
        </p:spPr>
        <p:txBody>
          <a:bodyPr wrap="square">
            <a:spAutoFit/>
          </a:bodyPr>
          <a:lstStyle/>
          <a:p>
            <a:r>
              <a:rPr lang="en-GB" sz="3200" b="1" dirty="0" err="1" smtClean="0"/>
              <a:t>Neutropenia</a:t>
            </a:r>
            <a:endParaRPr lang="en-GB" sz="3200" b="1" dirty="0" smtClean="0"/>
          </a:p>
          <a:p>
            <a:r>
              <a:rPr lang="en-GB" sz="2800" b="1" dirty="0" smtClean="0"/>
              <a:t>Consequences of </a:t>
            </a:r>
            <a:r>
              <a:rPr lang="en-GB" sz="2800" b="1" dirty="0" err="1" smtClean="0"/>
              <a:t>neutropenia</a:t>
            </a:r>
            <a:endParaRPr lang="en-GB" sz="2800" b="1" dirty="0" smtClean="0"/>
          </a:p>
          <a:p>
            <a:pPr indent="457200">
              <a:buFont typeface="Arial" pitchFamily="34" charset="0"/>
              <a:buChar char="•"/>
            </a:pPr>
            <a:r>
              <a:rPr lang="en-GB" sz="2800" dirty="0" smtClean="0"/>
              <a:t>Severe life threatening bacterial infection</a:t>
            </a:r>
          </a:p>
          <a:p>
            <a:pPr indent="457200">
              <a:buFont typeface="Arial" pitchFamily="34" charset="0"/>
              <a:buChar char="•"/>
            </a:pPr>
            <a:r>
              <a:rPr lang="en-GB" sz="2800" dirty="0" smtClean="0"/>
              <a:t>Severe life threatening fungal infection</a:t>
            </a:r>
          </a:p>
          <a:p>
            <a:pPr indent="457200">
              <a:buFont typeface="Arial" pitchFamily="34" charset="0"/>
              <a:buChar char="•"/>
            </a:pPr>
            <a:r>
              <a:rPr lang="en-GB" sz="2800" dirty="0" err="1" smtClean="0"/>
              <a:t>Neutropenic</a:t>
            </a:r>
            <a:r>
              <a:rPr lang="en-GB" sz="2800" dirty="0" smtClean="0"/>
              <a:t> sepsis is a medical emergency!</a:t>
            </a:r>
          </a:p>
          <a:p>
            <a:endParaRPr lang="en-GB" sz="2800" b="1" dirty="0" smtClean="0"/>
          </a:p>
          <a:p>
            <a:r>
              <a:rPr lang="en-GB" sz="2800" dirty="0" smtClean="0"/>
              <a:t> </a:t>
            </a:r>
          </a:p>
          <a:p>
            <a:endParaRPr lang="en-GB" sz="2800" dirty="0"/>
          </a:p>
        </p:txBody>
      </p:sp>
      <p:pic>
        <p:nvPicPr>
          <p:cNvPr id="35843" name="Picture 3" descr="C:\Users\Doctor\Desktop\Neutropenia.jpg"/>
          <p:cNvPicPr>
            <a:picLocks noChangeAspect="1" noChangeArrowheads="1"/>
          </p:cNvPicPr>
          <p:nvPr/>
        </p:nvPicPr>
        <p:blipFill>
          <a:blip r:embed="rId4" cstate="print"/>
          <a:srcRect/>
          <a:stretch>
            <a:fillRect/>
          </a:stretch>
        </p:blipFill>
        <p:spPr bwMode="auto">
          <a:xfrm>
            <a:off x="5029200" y="609600"/>
            <a:ext cx="5029200" cy="7162800"/>
          </a:xfrm>
          <a:prstGeom prst="rect">
            <a:avLst/>
          </a:prstGeom>
          <a:noFill/>
        </p:spPr>
      </p:pic>
      <p:sp>
        <p:nvSpPr>
          <p:cNvPr id="15" name="TextBox 14"/>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2</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9" name="مستطيل 8"/>
          <p:cNvSpPr/>
          <p:nvPr/>
        </p:nvSpPr>
        <p:spPr>
          <a:xfrm>
            <a:off x="533400" y="931545"/>
            <a:ext cx="8915400" cy="4893647"/>
          </a:xfrm>
          <a:prstGeom prst="rect">
            <a:avLst/>
          </a:prstGeom>
        </p:spPr>
        <p:txBody>
          <a:bodyPr wrap="square">
            <a:spAutoFit/>
          </a:bodyPr>
          <a:lstStyle/>
          <a:p>
            <a:r>
              <a:rPr lang="en-GB" sz="2800" b="1" dirty="0" smtClean="0">
                <a:solidFill>
                  <a:srgbClr val="C00000"/>
                </a:solidFill>
              </a:rPr>
              <a:t>Learning Outcomes:</a:t>
            </a:r>
          </a:p>
          <a:p>
            <a:r>
              <a:rPr lang="en-GB" sz="2400" dirty="0" smtClean="0"/>
              <a:t>After this session you should be able to:</a:t>
            </a:r>
          </a:p>
          <a:p>
            <a:endParaRPr lang="en-GB" sz="2400" dirty="0" smtClean="0"/>
          </a:p>
          <a:p>
            <a:pPr lvl="0" indent="457200">
              <a:spcAft>
                <a:spcPts val="1200"/>
              </a:spcAft>
              <a:buFont typeface="Arial" pitchFamily="34" charset="0"/>
              <a:buChar char="•"/>
            </a:pPr>
            <a:r>
              <a:rPr lang="en-GB" sz="2800" dirty="0" smtClean="0"/>
              <a:t>Describe the sites of </a:t>
            </a:r>
            <a:r>
              <a:rPr lang="en-GB" sz="2800" dirty="0" err="1" smtClean="0"/>
              <a:t>haemopoiesis</a:t>
            </a:r>
            <a:r>
              <a:rPr lang="en-GB" sz="2800" dirty="0" smtClean="0"/>
              <a:t> in the foetus, child and adult and the structure of the bone marrow.</a:t>
            </a:r>
          </a:p>
          <a:p>
            <a:pPr lvl="0" indent="457200">
              <a:spcAft>
                <a:spcPts val="1200"/>
              </a:spcAft>
              <a:buFont typeface="Arial" pitchFamily="34" charset="0"/>
              <a:buChar char="•"/>
            </a:pPr>
            <a:endParaRPr lang="en-GB" sz="2800" dirty="0" smtClean="0"/>
          </a:p>
          <a:p>
            <a:pPr lvl="0" indent="457200">
              <a:spcAft>
                <a:spcPts val="1200"/>
              </a:spcAft>
              <a:buFont typeface="Arial" pitchFamily="34" charset="0"/>
              <a:buChar char="•"/>
            </a:pPr>
            <a:r>
              <a:rPr lang="en-GB" sz="2800" dirty="0" smtClean="0"/>
              <a:t>Describe how </a:t>
            </a:r>
            <a:r>
              <a:rPr lang="en-GB" sz="2800" dirty="0" err="1" smtClean="0"/>
              <a:t>cytopenia</a:t>
            </a:r>
            <a:r>
              <a:rPr lang="en-GB" sz="2800" dirty="0" smtClean="0"/>
              <a:t> or </a:t>
            </a:r>
            <a:r>
              <a:rPr lang="en-GB" sz="2800" dirty="0" err="1" smtClean="0"/>
              <a:t>pancytopenia</a:t>
            </a:r>
            <a:r>
              <a:rPr lang="en-GB" sz="2800" dirty="0" smtClean="0"/>
              <a:t> can develop.</a:t>
            </a:r>
          </a:p>
          <a:p>
            <a:pPr lvl="0" indent="457200">
              <a:spcAft>
                <a:spcPts val="1200"/>
              </a:spcAft>
              <a:buFont typeface="Arial" pitchFamily="34" charset="0"/>
              <a:buChar char="•"/>
            </a:pPr>
            <a:endParaRPr lang="en-GB" sz="2800" dirty="0" smtClean="0"/>
          </a:p>
          <a:p>
            <a:pPr lvl="0" indent="457200">
              <a:spcAft>
                <a:spcPts val="1200"/>
              </a:spcAft>
              <a:buFont typeface="Arial" pitchFamily="34" charset="0"/>
              <a:buChar char="•"/>
            </a:pPr>
            <a:r>
              <a:rPr lang="en-GB" sz="2800" dirty="0" smtClean="0"/>
              <a:t>Describe the clinical manifestation of </a:t>
            </a:r>
            <a:r>
              <a:rPr lang="en-GB" sz="2800" dirty="0" err="1" smtClean="0"/>
              <a:t>pancytopenia</a:t>
            </a:r>
            <a:r>
              <a:rPr lang="en-GB" sz="2800" dirty="0" smtClean="0"/>
              <a:t> or individual </a:t>
            </a:r>
            <a:r>
              <a:rPr lang="en-GB" sz="2800" dirty="0" err="1" smtClean="0"/>
              <a:t>cytopenia</a:t>
            </a:r>
            <a:r>
              <a:rPr lang="en-GB" sz="2800" dirty="0" smtClean="0"/>
              <a:t> (</a:t>
            </a:r>
            <a:r>
              <a:rPr lang="en-GB" sz="2800" dirty="0" err="1" smtClean="0"/>
              <a:t>neutropenia</a:t>
            </a:r>
            <a:r>
              <a:rPr lang="en-GB" sz="2800" dirty="0" smtClean="0"/>
              <a:t> or thrombocytopenia).</a:t>
            </a:r>
            <a:endParaRPr lang="en-GB" sz="2800" dirty="0"/>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C:\Users\Doctor\Desktop\what-is-pancytopenia-definition-causes-treatment_v2.still001_123433.jpg"/>
          <p:cNvPicPr>
            <a:picLocks noChangeAspect="1" noChangeArrowheads="1"/>
          </p:cNvPicPr>
          <p:nvPr/>
        </p:nvPicPr>
        <p:blipFill>
          <a:blip r:embed="rId4" cstate="print"/>
          <a:srcRect/>
          <a:stretch>
            <a:fillRect/>
          </a:stretch>
        </p:blipFill>
        <p:spPr bwMode="auto">
          <a:xfrm>
            <a:off x="0" y="609600"/>
            <a:ext cx="10058400" cy="5562600"/>
          </a:xfrm>
          <a:prstGeom prst="rect">
            <a:avLst/>
          </a:prstGeom>
          <a:noFill/>
        </p:spPr>
      </p:pic>
      <p:sp>
        <p:nvSpPr>
          <p:cNvPr id="13" name="مستطيل 8"/>
          <p:cNvSpPr/>
          <p:nvPr/>
        </p:nvSpPr>
        <p:spPr>
          <a:xfrm>
            <a:off x="685800" y="6172200"/>
            <a:ext cx="8610600" cy="1569660"/>
          </a:xfrm>
          <a:prstGeom prst="rect">
            <a:avLst/>
          </a:prstGeom>
        </p:spPr>
        <p:txBody>
          <a:bodyPr wrap="square">
            <a:spAutoFit/>
          </a:bodyPr>
          <a:lstStyle/>
          <a:p>
            <a:pPr algn="just"/>
            <a:r>
              <a:rPr lang="en-US" sz="2400" dirty="0" err="1" smtClean="0"/>
              <a:t>Pancytopenia</a:t>
            </a:r>
            <a:r>
              <a:rPr lang="en-US" sz="2400" dirty="0" smtClean="0"/>
              <a:t> is a reduction in the blood count of all the major cell lines red cells, white cells and platelets. It has several causes, which can be broadly divided into decreased bone marrow production or increased peripheral destruction.</a:t>
            </a:r>
            <a:endParaRPr lang="en-GB" sz="2400" dirty="0"/>
          </a:p>
        </p:txBody>
      </p:sp>
      <p:sp>
        <p:nvSpPr>
          <p:cNvPr id="14" name="TextBox 13"/>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3</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34817" name="Picture 1" descr="C:\Users\Doctor\Desktop\Pancytopenia.jpg"/>
          <p:cNvPicPr>
            <a:picLocks noChangeAspect="1" noChangeArrowheads="1"/>
          </p:cNvPicPr>
          <p:nvPr/>
        </p:nvPicPr>
        <p:blipFill>
          <a:blip r:embed="rId4" cstate="print"/>
          <a:srcRect/>
          <a:stretch>
            <a:fillRect/>
          </a:stretch>
        </p:blipFill>
        <p:spPr bwMode="auto">
          <a:xfrm>
            <a:off x="5105400" y="1143000"/>
            <a:ext cx="4953000" cy="5943600"/>
          </a:xfrm>
          <a:prstGeom prst="rect">
            <a:avLst/>
          </a:prstGeom>
          <a:noFill/>
        </p:spPr>
      </p:pic>
      <p:sp>
        <p:nvSpPr>
          <p:cNvPr id="14" name="TextBox 13"/>
          <p:cNvSpPr txBox="1"/>
          <p:nvPr/>
        </p:nvSpPr>
        <p:spPr>
          <a:xfrm>
            <a:off x="0" y="609600"/>
            <a:ext cx="5486400" cy="584775"/>
          </a:xfrm>
          <a:prstGeom prst="rect">
            <a:avLst/>
          </a:prstGeom>
          <a:noFill/>
        </p:spPr>
        <p:txBody>
          <a:bodyPr wrap="square" rtlCol="0">
            <a:spAutoFit/>
          </a:bodyPr>
          <a:lstStyle/>
          <a:p>
            <a:r>
              <a:rPr lang="en-GB" sz="3200" b="1" dirty="0" smtClean="0"/>
              <a:t>Consequences of </a:t>
            </a:r>
            <a:r>
              <a:rPr lang="en-GB" sz="3200" b="1" dirty="0" err="1" smtClean="0"/>
              <a:t>pancytopenia</a:t>
            </a:r>
            <a:endParaRPr lang="en-GB" sz="3200" b="1" dirty="0"/>
          </a:p>
        </p:txBody>
      </p:sp>
      <p:sp>
        <p:nvSpPr>
          <p:cNvPr id="15" name="Rectangle 14"/>
          <p:cNvSpPr/>
          <p:nvPr/>
        </p:nvSpPr>
        <p:spPr>
          <a:xfrm>
            <a:off x="0" y="1295400"/>
            <a:ext cx="5257800" cy="4832092"/>
          </a:xfrm>
          <a:prstGeom prst="rect">
            <a:avLst/>
          </a:prstGeom>
        </p:spPr>
        <p:txBody>
          <a:bodyPr wrap="square">
            <a:spAutoFit/>
          </a:bodyPr>
          <a:lstStyle/>
          <a:p>
            <a:pPr indent="182880">
              <a:buFont typeface="Arial" pitchFamily="34" charset="0"/>
              <a:buChar char="•"/>
            </a:pPr>
            <a:r>
              <a:rPr lang="en-US" sz="2800" dirty="0" smtClean="0"/>
              <a:t>Symptoms of </a:t>
            </a:r>
            <a:r>
              <a:rPr lang="en-GB" sz="2800" dirty="0" smtClean="0"/>
              <a:t>anaemia</a:t>
            </a:r>
            <a:r>
              <a:rPr lang="en-US" sz="2800" dirty="0" smtClean="0"/>
              <a:t>: fatigue, dizziness, chest pain, shortness of breath etc..</a:t>
            </a:r>
          </a:p>
          <a:p>
            <a:pPr indent="182880">
              <a:buFont typeface="Arial" pitchFamily="34" charset="0"/>
              <a:buChar char="•"/>
            </a:pPr>
            <a:endParaRPr lang="en-US" sz="2800" dirty="0" smtClean="0"/>
          </a:p>
          <a:p>
            <a:pPr indent="182880">
              <a:buFont typeface="Arial" pitchFamily="34" charset="0"/>
              <a:buChar char="•"/>
            </a:pPr>
            <a:r>
              <a:rPr lang="en-GB" sz="2800" dirty="0" smtClean="0"/>
              <a:t>Symptoms of  thrombocytopenia: bleeding, bruising etc...</a:t>
            </a:r>
          </a:p>
          <a:p>
            <a:pPr indent="182880">
              <a:buFont typeface="Arial" pitchFamily="34" charset="0"/>
              <a:buChar char="•"/>
            </a:pPr>
            <a:endParaRPr lang="en-GB" sz="2800" dirty="0" smtClean="0"/>
          </a:p>
          <a:p>
            <a:pPr indent="182880">
              <a:buFont typeface="Arial" pitchFamily="34" charset="0"/>
              <a:buChar char="•"/>
            </a:pPr>
            <a:r>
              <a:rPr lang="en-US" sz="2800" dirty="0" smtClean="0"/>
              <a:t>Symptoms of </a:t>
            </a:r>
            <a:r>
              <a:rPr lang="en-US" sz="2800" dirty="0" err="1" smtClean="0"/>
              <a:t>neutropenia</a:t>
            </a:r>
            <a:r>
              <a:rPr lang="en-US" sz="2800" dirty="0" smtClean="0"/>
              <a:t>: infection, ulcers, </a:t>
            </a:r>
            <a:r>
              <a:rPr lang="en-GB" sz="2800" dirty="0" smtClean="0"/>
              <a:t>fevers etc...</a:t>
            </a:r>
          </a:p>
          <a:p>
            <a:pPr indent="182880">
              <a:buFont typeface="Arial" pitchFamily="34" charset="0"/>
              <a:buChar char="•"/>
            </a:pPr>
            <a:endParaRPr lang="en-GB" sz="2800" dirty="0" smtClean="0"/>
          </a:p>
          <a:p>
            <a:pPr indent="182880">
              <a:buFont typeface="Arial" pitchFamily="34" charset="0"/>
              <a:buChar char="•"/>
            </a:pPr>
            <a:r>
              <a:rPr lang="en-GB" sz="2800" dirty="0" smtClean="0"/>
              <a:t>Symptoms of underlying cause</a:t>
            </a:r>
            <a:endParaRPr lang="en-GB" sz="2800" dirty="0"/>
          </a:p>
        </p:txBody>
      </p:sp>
      <p:sp>
        <p:nvSpPr>
          <p:cNvPr id="16" name="TextBox 15"/>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3</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304800" y="762000"/>
            <a:ext cx="6019800" cy="584775"/>
          </a:xfrm>
          <a:prstGeom prst="rect">
            <a:avLst/>
          </a:prstGeom>
          <a:noFill/>
        </p:spPr>
        <p:txBody>
          <a:bodyPr wrap="square" rtlCol="0">
            <a:spAutoFit/>
          </a:bodyPr>
          <a:lstStyle/>
          <a:p>
            <a:r>
              <a:rPr lang="en-GB" sz="3200" dirty="0" err="1" smtClean="0"/>
              <a:t>Aplastic</a:t>
            </a:r>
            <a:r>
              <a:rPr lang="en-GB" sz="3200" dirty="0" smtClean="0"/>
              <a:t> Anaemia </a:t>
            </a:r>
            <a:endParaRPr lang="en-GB" sz="3200" dirty="0"/>
          </a:p>
        </p:txBody>
      </p:sp>
      <p:sp>
        <p:nvSpPr>
          <p:cNvPr id="15" name="Rectangle 14"/>
          <p:cNvSpPr/>
          <p:nvPr/>
        </p:nvSpPr>
        <p:spPr>
          <a:xfrm>
            <a:off x="304800" y="1371600"/>
            <a:ext cx="9601200" cy="954107"/>
          </a:xfrm>
          <a:prstGeom prst="rect">
            <a:avLst/>
          </a:prstGeom>
        </p:spPr>
        <p:txBody>
          <a:bodyPr wrap="square">
            <a:spAutoFit/>
          </a:bodyPr>
          <a:lstStyle/>
          <a:p>
            <a:r>
              <a:rPr lang="en-US" sz="2800" dirty="0" err="1" smtClean="0"/>
              <a:t>Pancytopenia</a:t>
            </a:r>
            <a:r>
              <a:rPr lang="en-US" sz="2800" dirty="0" smtClean="0"/>
              <a:t> with a </a:t>
            </a:r>
            <a:r>
              <a:rPr lang="en-US" sz="2800" dirty="0" err="1" smtClean="0"/>
              <a:t>hypocellular</a:t>
            </a:r>
            <a:r>
              <a:rPr lang="en-US" sz="2800" dirty="0" smtClean="0"/>
              <a:t> bone marrow in the absence of an abnormal infiltrate and with no increase in </a:t>
            </a:r>
            <a:r>
              <a:rPr lang="en-US" sz="2800" dirty="0" err="1" smtClean="0"/>
              <a:t>reticulin</a:t>
            </a:r>
            <a:r>
              <a:rPr lang="en-US" sz="2800" dirty="0" smtClean="0"/>
              <a:t> </a:t>
            </a:r>
            <a:r>
              <a:rPr lang="en-GB" sz="2800" dirty="0" smtClean="0"/>
              <a:t>(fibrosis)</a:t>
            </a:r>
            <a:endParaRPr lang="en-GB" sz="2800" dirty="0"/>
          </a:p>
        </p:txBody>
      </p:sp>
      <p:pic>
        <p:nvPicPr>
          <p:cNvPr id="33793" name="Picture 1"/>
          <p:cNvPicPr>
            <a:picLocks noChangeAspect="1" noChangeArrowheads="1"/>
          </p:cNvPicPr>
          <p:nvPr/>
        </p:nvPicPr>
        <p:blipFill>
          <a:blip r:embed="rId4" cstate="print"/>
          <a:srcRect/>
          <a:stretch>
            <a:fillRect/>
          </a:stretch>
        </p:blipFill>
        <p:spPr bwMode="auto">
          <a:xfrm>
            <a:off x="5029200" y="2743200"/>
            <a:ext cx="4876800" cy="3200400"/>
          </a:xfrm>
          <a:prstGeom prst="rect">
            <a:avLst/>
          </a:prstGeom>
          <a:noFill/>
          <a:ln w="9525">
            <a:noFill/>
            <a:miter lim="800000"/>
            <a:headEnd/>
            <a:tailEnd/>
          </a:ln>
        </p:spPr>
      </p:pic>
      <p:pic>
        <p:nvPicPr>
          <p:cNvPr id="33794" name="Picture 2"/>
          <p:cNvPicPr>
            <a:picLocks noChangeAspect="1" noChangeArrowheads="1"/>
          </p:cNvPicPr>
          <p:nvPr/>
        </p:nvPicPr>
        <p:blipFill>
          <a:blip r:embed="rId5" cstate="print"/>
          <a:srcRect/>
          <a:stretch>
            <a:fillRect/>
          </a:stretch>
        </p:blipFill>
        <p:spPr bwMode="auto">
          <a:xfrm>
            <a:off x="152400" y="2743200"/>
            <a:ext cx="4648200" cy="3200400"/>
          </a:xfrm>
          <a:prstGeom prst="rect">
            <a:avLst/>
          </a:prstGeom>
          <a:noFill/>
          <a:ln w="9525">
            <a:noFill/>
            <a:miter lim="800000"/>
            <a:headEnd/>
            <a:tailEnd/>
          </a:ln>
        </p:spPr>
      </p:pic>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609600" y="2895600"/>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a:xfrm>
            <a:off x="762000" y="1981200"/>
            <a:ext cx="8534400" cy="2308324"/>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for your </a:t>
            </a: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listening </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Doctor\Desktop\Untitled.jpg"/>
          <p:cNvPicPr>
            <a:picLocks noChangeAspect="1" noChangeArrowheads="1"/>
          </p:cNvPicPr>
          <p:nvPr/>
        </p:nvPicPr>
        <p:blipFill>
          <a:blip r:embed="rId4" cstate="print"/>
          <a:srcRect/>
          <a:stretch>
            <a:fillRect/>
          </a:stretch>
        </p:blipFill>
        <p:spPr bwMode="auto">
          <a:xfrm>
            <a:off x="1524000" y="5136139"/>
            <a:ext cx="7467600" cy="2667000"/>
          </a:xfrm>
          <a:prstGeom prst="rect">
            <a:avLst/>
          </a:prstGeom>
          <a:noFill/>
        </p:spPr>
      </p:pic>
      <p:pic>
        <p:nvPicPr>
          <p:cNvPr id="13" name="Picture 2" descr="C:\Users\Doctor\Desktop\Bone-Marrow.png"/>
          <p:cNvPicPr>
            <a:picLocks noChangeAspect="1" noChangeArrowheads="1"/>
          </p:cNvPicPr>
          <p:nvPr/>
        </p:nvPicPr>
        <p:blipFill>
          <a:blip r:embed="rId5" cstate="print"/>
          <a:srcRect/>
          <a:stretch>
            <a:fillRect/>
          </a:stretch>
        </p:blipFill>
        <p:spPr bwMode="auto">
          <a:xfrm>
            <a:off x="15240" y="632590"/>
            <a:ext cx="10058400" cy="4495800"/>
          </a:xfrm>
          <a:prstGeom prst="rect">
            <a:avLst/>
          </a:prstGeom>
          <a:noFill/>
        </p:spPr>
      </p:pic>
      <p:sp>
        <p:nvSpPr>
          <p:cNvPr id="14" name="TextBox 13"/>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9" name="مستطيل 8"/>
          <p:cNvSpPr/>
          <p:nvPr/>
        </p:nvSpPr>
        <p:spPr>
          <a:xfrm>
            <a:off x="152400" y="1066800"/>
            <a:ext cx="9677400" cy="1384995"/>
          </a:xfrm>
          <a:prstGeom prst="rect">
            <a:avLst/>
          </a:prstGeom>
        </p:spPr>
        <p:txBody>
          <a:bodyPr wrap="square">
            <a:spAutoFit/>
          </a:bodyPr>
          <a:lstStyle/>
          <a:p>
            <a:pPr algn="just"/>
            <a:r>
              <a:rPr lang="en-US" sz="2800" b="1" dirty="0" smtClean="0"/>
              <a:t>Bone Marrow</a:t>
            </a:r>
            <a:r>
              <a:rPr lang="en-US" sz="2800" dirty="0" smtClean="0"/>
              <a:t> is the soft, highly vascular and flexible connective tissue within bone cavities which serve as the primary site of new blood cell production or </a:t>
            </a:r>
            <a:r>
              <a:rPr lang="en-US" sz="2800" dirty="0" err="1" smtClean="0"/>
              <a:t>haematopoiesis</a:t>
            </a:r>
            <a:r>
              <a:rPr lang="en-US" sz="2800" dirty="0" smtClean="0"/>
              <a:t>.</a:t>
            </a: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Doctor\Desktop\BM.jpg"/>
          <p:cNvPicPr>
            <a:picLocks noChangeAspect="1" noChangeArrowheads="1"/>
          </p:cNvPicPr>
          <p:nvPr/>
        </p:nvPicPr>
        <p:blipFill>
          <a:blip r:embed="rId4" cstate="print"/>
          <a:srcRect/>
          <a:stretch>
            <a:fillRect/>
          </a:stretch>
        </p:blipFill>
        <p:spPr bwMode="auto">
          <a:xfrm>
            <a:off x="4210050" y="2705100"/>
            <a:ext cx="5848350" cy="5067300"/>
          </a:xfrm>
          <a:prstGeom prst="rect">
            <a:avLst/>
          </a:prstGeom>
          <a:noFill/>
        </p:spPr>
      </p:pic>
      <p:pic>
        <p:nvPicPr>
          <p:cNvPr id="14" name="Picture 4"/>
          <p:cNvPicPr>
            <a:picLocks noChangeAspect="1" noChangeArrowheads="1"/>
          </p:cNvPicPr>
          <p:nvPr/>
        </p:nvPicPr>
        <p:blipFill>
          <a:blip r:embed="rId5" cstate="print"/>
          <a:srcRect/>
          <a:stretch>
            <a:fillRect/>
          </a:stretch>
        </p:blipFill>
        <p:spPr bwMode="auto">
          <a:xfrm>
            <a:off x="0" y="2667000"/>
            <a:ext cx="4191000" cy="3276600"/>
          </a:xfrm>
          <a:prstGeom prst="rect">
            <a:avLst/>
          </a:prstGeom>
          <a:noFill/>
          <a:ln w="9525">
            <a:noFill/>
            <a:miter lim="800000"/>
            <a:headEnd/>
            <a:tailEnd/>
          </a:ln>
        </p:spPr>
      </p:pic>
      <p:sp>
        <p:nvSpPr>
          <p:cNvPr id="15" name="TextBox 14"/>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9" name="مستطيل 8"/>
          <p:cNvSpPr/>
          <p:nvPr/>
        </p:nvSpPr>
        <p:spPr>
          <a:xfrm>
            <a:off x="228600" y="806708"/>
            <a:ext cx="9601200" cy="6555641"/>
          </a:xfrm>
          <a:prstGeom prst="rect">
            <a:avLst/>
          </a:prstGeom>
        </p:spPr>
        <p:txBody>
          <a:bodyPr wrap="square">
            <a:spAutoFit/>
          </a:bodyPr>
          <a:lstStyle/>
          <a:p>
            <a:pPr indent="457200" algn="just">
              <a:buFont typeface="Arial" pitchFamily="34" charset="0"/>
              <a:buChar char="•"/>
            </a:pPr>
            <a:r>
              <a:rPr lang="en-GB" sz="2800" dirty="0" smtClean="0"/>
              <a:t>The </a:t>
            </a:r>
            <a:r>
              <a:rPr lang="en-GB" sz="2800" b="1" dirty="0" smtClean="0"/>
              <a:t>bone marrow </a:t>
            </a:r>
            <a:r>
              <a:rPr lang="en-GB" sz="2800" dirty="0" smtClean="0"/>
              <a:t>is composed of:</a:t>
            </a:r>
          </a:p>
          <a:p>
            <a:pPr algn="just"/>
            <a:r>
              <a:rPr lang="en-GB" sz="2800" dirty="0" smtClean="0">
                <a:solidFill>
                  <a:srgbClr val="FF0000"/>
                </a:solidFill>
              </a:rPr>
              <a:t>cellular</a:t>
            </a:r>
            <a:r>
              <a:rPr lang="en-GB" sz="2800" dirty="0" smtClean="0"/>
              <a:t> and </a:t>
            </a:r>
            <a:r>
              <a:rPr lang="en-GB" sz="2800" dirty="0" smtClean="0">
                <a:solidFill>
                  <a:srgbClr val="FF0000"/>
                </a:solidFill>
              </a:rPr>
              <a:t>non-cellular</a:t>
            </a:r>
            <a:r>
              <a:rPr lang="en-GB" sz="2800" dirty="0" smtClean="0"/>
              <a:t> components </a:t>
            </a:r>
          </a:p>
          <a:p>
            <a:pPr algn="just"/>
            <a:endParaRPr lang="en-GB" sz="2800" dirty="0" smtClean="0"/>
          </a:p>
          <a:p>
            <a:pPr indent="457200" algn="just">
              <a:buFont typeface="Arial" pitchFamily="34" charset="0"/>
              <a:buChar char="•"/>
            </a:pPr>
            <a:r>
              <a:rPr lang="en-GB" sz="2800" dirty="0" smtClean="0"/>
              <a:t>and </a:t>
            </a:r>
            <a:r>
              <a:rPr lang="en-GB" sz="2800" b="1" i="1" dirty="0" smtClean="0"/>
              <a:t>structurally</a:t>
            </a:r>
            <a:r>
              <a:rPr lang="en-GB" sz="2800" dirty="0" smtClean="0"/>
              <a:t> be divided into:</a:t>
            </a:r>
          </a:p>
          <a:p>
            <a:pPr algn="just"/>
            <a:r>
              <a:rPr lang="en-GB" sz="2800" i="1" dirty="0" smtClean="0"/>
              <a:t>Vascular</a:t>
            </a:r>
            <a:r>
              <a:rPr lang="en-GB" sz="2800" dirty="0" smtClean="0"/>
              <a:t> and </a:t>
            </a:r>
            <a:r>
              <a:rPr lang="en-GB" sz="2800" i="1" dirty="0" smtClean="0"/>
              <a:t>non-vascular</a:t>
            </a:r>
            <a:r>
              <a:rPr lang="en-GB" sz="2800" dirty="0" smtClean="0"/>
              <a:t> regions.</a:t>
            </a:r>
          </a:p>
          <a:p>
            <a:pPr algn="just"/>
            <a:endParaRPr lang="en-GB" sz="2800" dirty="0" smtClean="0"/>
          </a:p>
          <a:p>
            <a:pPr algn="just"/>
            <a:r>
              <a:rPr lang="en-GB" sz="2800" dirty="0" smtClean="0"/>
              <a:t>The </a:t>
            </a:r>
            <a:r>
              <a:rPr lang="en-GB" sz="2800" i="1" dirty="0" smtClean="0"/>
              <a:t>non-vascular</a:t>
            </a:r>
            <a:r>
              <a:rPr lang="en-GB" sz="2800" dirty="0" smtClean="0"/>
              <a:t> section of bone marrow is composed of </a:t>
            </a:r>
            <a:r>
              <a:rPr lang="en-GB" sz="2800" dirty="0" err="1" smtClean="0"/>
              <a:t>haemopoietic</a:t>
            </a:r>
            <a:r>
              <a:rPr lang="en-GB" sz="2800" dirty="0" smtClean="0"/>
              <a:t> cells of various lineages and maturity, packed between fat cells, thin bands of bony tissue (</a:t>
            </a:r>
            <a:r>
              <a:rPr lang="en-GB" sz="2800" dirty="0" err="1" smtClean="0"/>
              <a:t>trabeculae</a:t>
            </a:r>
            <a:r>
              <a:rPr lang="en-GB" sz="2800" dirty="0" smtClean="0"/>
              <a:t>), collagen fibres, fibroblasts and </a:t>
            </a:r>
            <a:r>
              <a:rPr lang="en-GB" sz="2800" dirty="0" err="1" smtClean="0"/>
              <a:t>dendritic</a:t>
            </a:r>
            <a:r>
              <a:rPr lang="en-GB" sz="2800" dirty="0" smtClean="0"/>
              <a:t> cells. This is where haematopoiesis takes place.</a:t>
            </a:r>
          </a:p>
          <a:p>
            <a:pPr algn="just"/>
            <a:endParaRPr lang="en-GB" sz="2800" dirty="0" smtClean="0"/>
          </a:p>
          <a:p>
            <a:pPr algn="just"/>
            <a:r>
              <a:rPr lang="en-GB" sz="2800" dirty="0" smtClean="0"/>
              <a:t>The </a:t>
            </a:r>
            <a:r>
              <a:rPr lang="en-GB" sz="2800" i="1" dirty="0" smtClean="0"/>
              <a:t>vascular</a:t>
            </a:r>
            <a:r>
              <a:rPr lang="en-GB" sz="2800" dirty="0" smtClean="0"/>
              <a:t> section contains blood vessels that supply the bone with nutrients and transport blood stem cells and formed mature blood cells away into circulation.</a:t>
            </a: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Doctor\Desktop\Untitled.jpg"/>
          <p:cNvPicPr>
            <a:picLocks noChangeAspect="1" noChangeArrowheads="1"/>
          </p:cNvPicPr>
          <p:nvPr/>
        </p:nvPicPr>
        <p:blipFill>
          <a:blip r:embed="rId4" cstate="print"/>
          <a:srcRect/>
          <a:stretch>
            <a:fillRect/>
          </a:stretch>
        </p:blipFill>
        <p:spPr bwMode="auto">
          <a:xfrm>
            <a:off x="0" y="609601"/>
            <a:ext cx="10058400" cy="7162799"/>
          </a:xfrm>
          <a:prstGeom prst="rect">
            <a:avLst/>
          </a:prstGeom>
          <a:noFill/>
        </p:spPr>
      </p:pic>
      <p:sp>
        <p:nvSpPr>
          <p:cNvPr id="13" name="TextBox 12"/>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9600"/>
            <a:ext cx="10058400" cy="6477000"/>
          </a:xfrm>
          <a:prstGeom prst="rect">
            <a:avLst/>
          </a:prstGeom>
        </p:spPr>
      </p:pic>
      <p:sp>
        <p:nvSpPr>
          <p:cNvPr id="15" name="Rectangle 14"/>
          <p:cNvSpPr/>
          <p:nvPr/>
        </p:nvSpPr>
        <p:spPr>
          <a:xfrm>
            <a:off x="762000" y="7086600"/>
            <a:ext cx="8139544" cy="276999"/>
          </a:xfrm>
          <a:prstGeom prst="rect">
            <a:avLst/>
          </a:prstGeom>
        </p:spPr>
        <p:txBody>
          <a:bodyPr wrap="square">
            <a:spAutoFit/>
          </a:bodyPr>
          <a:lstStyle/>
          <a:p>
            <a:r>
              <a:rPr lang="en-US" sz="1200" b="1" i="1" dirty="0"/>
              <a:t>Erythrocyte development</a:t>
            </a:r>
            <a:r>
              <a:rPr lang="en-US" sz="1200" i="1" dirty="0"/>
              <a:t> image (above) lifted from</a:t>
            </a:r>
            <a:r>
              <a:rPr lang="en-US" sz="1200" dirty="0"/>
              <a:t> </a:t>
            </a:r>
            <a:r>
              <a:rPr lang="en-US" sz="1200" b="1" i="1" u="sng" dirty="0" smtClean="0">
                <a:hlinkClick r:id="rId5"/>
              </a:rPr>
              <a:t>histonano.com</a:t>
            </a:r>
            <a:endParaRPr lang="en-US" sz="1200" dirty="0"/>
          </a:p>
        </p:txBody>
      </p:sp>
      <p:sp>
        <p:nvSpPr>
          <p:cNvPr id="16" name="TextBox 15"/>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Doctor\Desktop\Untitled.jpg"/>
          <p:cNvPicPr>
            <a:picLocks noChangeAspect="1" noChangeArrowheads="1"/>
          </p:cNvPicPr>
          <p:nvPr/>
        </p:nvPicPr>
        <p:blipFill>
          <a:blip r:embed="rId4" cstate="print"/>
          <a:srcRect/>
          <a:stretch>
            <a:fillRect/>
          </a:stretch>
        </p:blipFill>
        <p:spPr bwMode="auto">
          <a:xfrm>
            <a:off x="0" y="609600"/>
            <a:ext cx="10058400" cy="7162800"/>
          </a:xfrm>
          <a:prstGeom prst="rect">
            <a:avLst/>
          </a:prstGeom>
          <a:noFill/>
        </p:spPr>
      </p:pic>
      <p:sp>
        <p:nvSpPr>
          <p:cNvPr id="13" name="TextBox 12"/>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600456"/>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467864" cy="499496"/>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Arial" pitchFamily="34" charset="0"/>
                <a:cs typeface="Arial" pitchFamily="34" charset="0"/>
              </a:rPr>
              <a:t>University of</a:t>
            </a:r>
            <a:r>
              <a:rPr sz="1600" spc="-2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Basrah</a:t>
            </a:r>
            <a:endParaRPr sz="1600" dirty="0">
              <a:latin typeface="Arial" pitchFamily="34" charset="0"/>
              <a:cs typeface="Arial" pitchFamily="34" charset="0"/>
            </a:endParaRPr>
          </a:p>
          <a:p>
            <a:pPr algn="ctr">
              <a:lnSpc>
                <a:spcPts val="1850"/>
              </a:lnSpc>
            </a:pPr>
            <a:r>
              <a:rPr sz="1600" spc="-5" dirty="0">
                <a:solidFill>
                  <a:srgbClr val="001F5F"/>
                </a:solidFill>
                <a:latin typeface="Arial" pitchFamily="34" charset="0"/>
                <a:cs typeface="Arial" pitchFamily="34" charset="0"/>
              </a:rPr>
              <a:t>Al-Zahraa </a:t>
            </a:r>
            <a:r>
              <a:rPr sz="1600" dirty="0">
                <a:solidFill>
                  <a:srgbClr val="001F5F"/>
                </a:solidFill>
                <a:latin typeface="Arial" pitchFamily="34" charset="0"/>
                <a:cs typeface="Arial" pitchFamily="34" charset="0"/>
              </a:rPr>
              <a:t>Medical</a:t>
            </a:r>
            <a:r>
              <a:rPr sz="1600" spc="-70"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College</a:t>
            </a:r>
            <a:endParaRPr sz="1600" dirty="0">
              <a:latin typeface="Arial" pitchFamily="34" charset="0"/>
              <a:cs typeface="Arial" pitchFamily="34" charset="0"/>
            </a:endParaRPr>
          </a:p>
        </p:txBody>
      </p:sp>
      <p:sp>
        <p:nvSpPr>
          <p:cNvPr id="6" name="object 6"/>
          <p:cNvSpPr/>
          <p:nvPr/>
        </p:nvSpPr>
        <p:spPr>
          <a:xfrm>
            <a:off x="4423997" y="46929"/>
            <a:ext cx="800274" cy="56267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60198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76200"/>
            <a:ext cx="2569845" cy="498213"/>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Arial" pitchFamily="34" charset="0"/>
                <a:cs typeface="Arial" pitchFamily="34" charset="0"/>
              </a:rPr>
              <a:t>Ministry of </a:t>
            </a:r>
            <a:r>
              <a:rPr sz="1600" dirty="0">
                <a:solidFill>
                  <a:srgbClr val="001F5F"/>
                </a:solidFill>
                <a:latin typeface="Arial" pitchFamily="34" charset="0"/>
                <a:cs typeface="Arial" pitchFamily="34" charset="0"/>
              </a:rPr>
              <a:t>higher</a:t>
            </a:r>
            <a:r>
              <a:rPr sz="1600" spc="-5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Education  </a:t>
            </a:r>
            <a:r>
              <a:rPr sz="1600" spc="-10" dirty="0">
                <a:solidFill>
                  <a:srgbClr val="001F5F"/>
                </a:solidFill>
                <a:latin typeface="Arial" pitchFamily="34" charset="0"/>
                <a:cs typeface="Arial" pitchFamily="34" charset="0"/>
              </a:rPr>
              <a:t>and </a:t>
            </a:r>
            <a:r>
              <a:rPr sz="1600" spc="-5" dirty="0">
                <a:solidFill>
                  <a:srgbClr val="001F5F"/>
                </a:solidFill>
                <a:latin typeface="Arial" pitchFamily="34" charset="0"/>
                <a:cs typeface="Arial" pitchFamily="34" charset="0"/>
              </a:rPr>
              <a:t>Scientific</a:t>
            </a:r>
            <a:r>
              <a:rPr sz="1600" spc="-15" dirty="0">
                <a:solidFill>
                  <a:srgbClr val="001F5F"/>
                </a:solidFill>
                <a:latin typeface="Arial" pitchFamily="34" charset="0"/>
                <a:cs typeface="Arial" pitchFamily="34" charset="0"/>
              </a:rPr>
              <a:t> </a:t>
            </a:r>
            <a:r>
              <a:rPr sz="1600" spc="-5" dirty="0">
                <a:solidFill>
                  <a:srgbClr val="001F5F"/>
                </a:solidFill>
                <a:latin typeface="Arial" pitchFamily="34" charset="0"/>
                <a:cs typeface="Arial" pitchFamily="34" charset="0"/>
              </a:rPr>
              <a:t>Research</a:t>
            </a:r>
            <a:endParaRPr sz="1600" dirty="0">
              <a:latin typeface="Arial" pitchFamily="34" charset="0"/>
              <a:cs typeface="Arial" pitchFamily="34" charset="0"/>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0" name="object 6"/>
          <p:cNvSpPr/>
          <p:nvPr/>
        </p:nvSpPr>
        <p:spPr>
          <a:xfrm>
            <a:off x="0" y="7162800"/>
            <a:ext cx="685800" cy="609600"/>
          </a:xfrm>
          <a:prstGeom prst="rect">
            <a:avLst/>
          </a:prstGeom>
          <a:blipFill>
            <a:blip r:embed="rId2" cstate="print"/>
            <a:stretch>
              <a:fillRect/>
            </a:stretch>
          </a:blipFill>
        </p:spPr>
        <p:txBody>
          <a:bodyPr wrap="square" lIns="0" tIns="0" rIns="0" bIns="0" rtlCol="0"/>
          <a:lstStyle/>
          <a:p>
            <a:endParaRPr/>
          </a:p>
        </p:txBody>
      </p:sp>
      <p:pic>
        <p:nvPicPr>
          <p:cNvPr id="11" name="Picture 2" descr="C:\Users\anwar5mil\Desktop\IMG-20200509-WA00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2600" y="7162800"/>
            <a:ext cx="6858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C:\Users\Doctor\Desktop\WBC1.jpg"/>
          <p:cNvPicPr>
            <a:picLocks noChangeAspect="1" noChangeArrowheads="1"/>
          </p:cNvPicPr>
          <p:nvPr/>
        </p:nvPicPr>
        <p:blipFill>
          <a:blip r:embed="rId4" cstate="print"/>
          <a:srcRect/>
          <a:stretch>
            <a:fillRect/>
          </a:stretch>
        </p:blipFill>
        <p:spPr bwMode="auto">
          <a:xfrm>
            <a:off x="0" y="609600"/>
            <a:ext cx="10058400" cy="7162800"/>
          </a:xfrm>
          <a:prstGeom prst="rect">
            <a:avLst/>
          </a:prstGeom>
          <a:noFill/>
        </p:spPr>
      </p:pic>
      <p:sp>
        <p:nvSpPr>
          <p:cNvPr id="13" name="TextBox 12"/>
          <p:cNvSpPr txBox="1"/>
          <p:nvPr/>
        </p:nvSpPr>
        <p:spPr>
          <a:xfrm>
            <a:off x="9448800" y="609600"/>
            <a:ext cx="609600" cy="338554"/>
          </a:xfrm>
          <a:prstGeom prst="rect">
            <a:avLst/>
          </a:prstGeom>
          <a:noFill/>
        </p:spPr>
        <p:txBody>
          <a:bodyPr wrap="square" rtlCol="0">
            <a:spAutoFit/>
          </a:bodyPr>
          <a:lstStyle/>
          <a:p>
            <a:r>
              <a:rPr lang="en-GB" sz="1600" dirty="0" smtClean="0">
                <a:solidFill>
                  <a:srgbClr val="FF0000"/>
                </a:solidFill>
              </a:rPr>
              <a:t>LO 1</a:t>
            </a:r>
            <a:endParaRPr lang="en-GB" sz="1600" dirty="0">
              <a:solidFill>
                <a:srgbClr val="FF0000"/>
              </a:solidFill>
            </a:endParaRPr>
          </a:p>
        </p:txBody>
      </p:sp>
    </p:spTree>
    <p:extLst>
      <p:ext uri="{BB962C8B-B14F-4D97-AF65-F5344CB8AC3E}">
        <p14:creationId xmlns:p14="http://schemas.microsoft.com/office/powerpoint/2010/main" xmlns="" val="234605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TotalTime>
  <Words>790</Words>
  <Application>Microsoft Office PowerPoint</Application>
  <PresentationFormat>Custom</PresentationFormat>
  <Paragraphs>162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Doctor</cp:lastModifiedBy>
  <cp:revision>110</cp:revision>
  <dcterms:created xsi:type="dcterms:W3CDTF">2020-04-30T21:15:11Z</dcterms:created>
  <dcterms:modified xsi:type="dcterms:W3CDTF">2020-06-20T19:21:16Z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2020-04-30T00:00:00Z</vt:filetime>
  </property>
  <property fmtid="{D5CDD505-2E9C-101B-9397-08002B2CF9AE}" pid="3" name="Creator">
    <vt:lpwstr>Microsoft® Word 2016</vt:lpwstr>
  </property>
  <property fmtid="{D5CDD505-2E9C-101B-9397-08002B2CF9AE}" pid="4" name="LastSaved">
    <vt:filetime>2020-04-30T00:00:00Z</vt:filetime>
  </property>
</Properties>
</file>